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7" r:id="rId1"/>
  </p:sldMasterIdLst>
  <p:sldIdLst>
    <p:sldId id="256" r:id="rId2"/>
    <p:sldId id="260" r:id="rId3"/>
    <p:sldId id="297" r:id="rId4"/>
    <p:sldId id="265" r:id="rId5"/>
    <p:sldId id="281" r:id="rId6"/>
    <p:sldId id="282" r:id="rId7"/>
    <p:sldId id="298" r:id="rId8"/>
    <p:sldId id="283" r:id="rId9"/>
    <p:sldId id="299" r:id="rId10"/>
    <p:sldId id="289" r:id="rId11"/>
    <p:sldId id="296" r:id="rId12"/>
    <p:sldId id="290" r:id="rId13"/>
    <p:sldId id="295" r:id="rId14"/>
    <p:sldId id="294" r:id="rId15"/>
    <p:sldId id="288" r:id="rId16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39D00987-58C4-49A9-9667-828662D461A1}">
          <p14:sldIdLst>
            <p14:sldId id="256"/>
          </p14:sldIdLst>
        </p14:section>
        <p14:section name="タイトルなしのセクション" id="{73D93F13-7E18-4407-81B4-0F74F1294F0F}">
          <p14:sldIdLst>
            <p14:sldId id="260"/>
            <p14:sldId id="297"/>
            <p14:sldId id="265"/>
            <p14:sldId id="281"/>
            <p14:sldId id="282"/>
            <p14:sldId id="298"/>
            <p14:sldId id="283"/>
            <p14:sldId id="299"/>
            <p14:sldId id="289"/>
            <p14:sldId id="296"/>
            <p14:sldId id="290"/>
            <p14:sldId id="295"/>
          </p14:sldIdLst>
        </p14:section>
        <p14:section name="タイトルなしのセクション" id="{CCC0B88F-E5DF-452A-AE01-225DE62CC15F}">
          <p14:sldIdLst>
            <p14:sldId id="294"/>
            <p14:sldId id="28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70" autoAdjust="0"/>
  </p:normalViewPr>
  <p:slideViewPr>
    <p:cSldViewPr snapToGrid="0">
      <p:cViewPr varScale="1">
        <p:scale>
          <a:sx n="63" d="100"/>
          <a:sy n="63" d="100"/>
        </p:scale>
        <p:origin x="76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9083B3-D66B-4D9E-406B-D86734A594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EF1613C-B073-17AB-2A24-474BA7E579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1260709-8029-82BE-8957-7E0E76C68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33F8-BAD9-4F87-9E3D-3AF125CCB117}" type="datetimeFigureOut">
              <a:rPr kumimoji="1" lang="ja-JP" altLang="en-US" smtClean="0"/>
              <a:t>2026/3/10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72C8BA0-C505-E5ED-0801-1703CB431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A6216CF-8F0F-DFF1-2470-CC40A14BD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AB39-7988-4850-A10C-1F87096D8C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4943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F7E732-4E4E-3F68-C752-C66941107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71F5F9F-CCCF-865C-9D57-BF751A965F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A5DEDAE-5770-1775-137E-A23850BA6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33F8-BAD9-4F87-9E3D-3AF125CCB117}" type="datetimeFigureOut">
              <a:rPr kumimoji="1" lang="ja-JP" altLang="en-US" smtClean="0"/>
              <a:t>2026/3/10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F327E8B-14AD-693B-EBE6-41D0EFD9E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068BB22-1798-0214-EC5D-188B19FA9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AB39-7988-4850-A10C-1F87096D8C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4670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0EAE1A2-6A47-7777-C37D-0F6E0619DB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5F870C7-B7FB-ED00-E9B4-7D8F81DDBC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6F48E63-FB44-B2B6-6A6A-94AB71330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33F8-BAD9-4F87-9E3D-3AF125CCB117}" type="datetimeFigureOut">
              <a:rPr kumimoji="1" lang="ja-JP" altLang="en-US" smtClean="0"/>
              <a:t>2026/3/10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012B8E9-A6C5-A452-D6A2-7F6B07E57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04D95B0-70E9-3F67-0CCF-2A6A75323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AB39-7988-4850-A10C-1F87096D8C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593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B960AA-0A6A-AFA5-DFF3-969E5A70D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1BB31D1-2726-4A66-80E5-97F5C9445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A1B9D01-9276-5F11-22E5-44F372A0B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33F8-BAD9-4F87-9E3D-3AF125CCB117}" type="datetimeFigureOut">
              <a:rPr kumimoji="1" lang="ja-JP" altLang="en-US" smtClean="0"/>
              <a:t>2026/3/10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B8D38B-D182-465D-F116-E339A8934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5F0C0A0-E2B2-7360-76B3-116F3F872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AB39-7988-4850-A10C-1F87096D8C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706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878486-4F99-82CE-0E35-8FED1FF52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A67302A-61C3-4544-7950-7F7F0064F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B4B7116-09F1-EBD9-CBCF-AB0324DDC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33F8-BAD9-4F87-9E3D-3AF125CCB117}" type="datetimeFigureOut">
              <a:rPr kumimoji="1" lang="ja-JP" altLang="en-US" smtClean="0"/>
              <a:t>2026/3/10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4CE63B4-3B7E-1A78-97A8-E5630117A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C71B10A-04E5-4546-A459-153496206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AB39-7988-4850-A10C-1F87096D8C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0218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58F98C-BD04-C0AE-C035-C820D419B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3567632-7157-7EA3-2747-1CC554AA6F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F8AD7B9-F247-BE00-0097-C32DDFB2DA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CCA8AA8-72C1-35CC-AF32-AA4FEFDF2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33F8-BAD9-4F87-9E3D-3AF125CCB117}" type="datetimeFigureOut">
              <a:rPr kumimoji="1" lang="ja-JP" altLang="en-US" smtClean="0"/>
              <a:t>2026/3/10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101F3FC-DB6F-51A7-59D2-C252F7A2D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8CF975C-959E-116B-7387-BA36F2747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AB39-7988-4850-A10C-1F87096D8C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9129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FD4917-4D14-2C92-2486-7E78E7A67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C476740-960B-99F3-B5D1-CD31E507D5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9ABB8FB-5002-9B56-9CDF-4786270C6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C50F65A-E668-F967-5F7E-4101894F0D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716D7E3-0C63-08BB-BB3D-2903D68480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17D2C8C-BA8B-7E4F-63F6-FC54DD77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33F8-BAD9-4F87-9E3D-3AF125CCB117}" type="datetimeFigureOut">
              <a:rPr kumimoji="1" lang="ja-JP" altLang="en-US" smtClean="0"/>
              <a:t>2026/3/10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C092E70-7DF9-9F58-1B1D-D7D0835BF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6432C0C-DD8E-939E-43DE-DCEA1F441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AB39-7988-4850-A10C-1F87096D8C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6402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80C84C-233C-6D6A-6591-0DBC6264B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276E650-E7E6-65C2-DCAE-0FB1878D4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33F8-BAD9-4F87-9E3D-3AF125CCB117}" type="datetimeFigureOut">
              <a:rPr kumimoji="1" lang="ja-JP" altLang="en-US" smtClean="0"/>
              <a:t>2026/3/10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28F7FFC-16E6-3D87-2D46-0BA339B19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206F881-A037-57A4-05E6-4F52FAAE1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AB39-7988-4850-A10C-1F87096D8C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8318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716328D-69AA-B9AF-E04B-326C8F58A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33F8-BAD9-4F87-9E3D-3AF125CCB117}" type="datetimeFigureOut">
              <a:rPr kumimoji="1" lang="ja-JP" altLang="en-US" smtClean="0"/>
              <a:t>2026/3/10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8AFE56F-9207-4FA9-0FF8-08EE3FA36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FDBF1FE-EE3B-2BA2-2D17-F1CB9B630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AB39-7988-4850-A10C-1F87096D8C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6067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920007-36CA-7188-4AF7-0A4ECB7E3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6B10A86-F778-5D0E-FD67-374A6EC31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8E9A37A-E290-2A0D-00AC-44AEFA48D0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8490293-4AC4-2A32-759D-6D0149B6A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33F8-BAD9-4F87-9E3D-3AF125CCB117}" type="datetimeFigureOut">
              <a:rPr kumimoji="1" lang="ja-JP" altLang="en-US" smtClean="0"/>
              <a:t>2026/3/10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1D63940-F206-C398-0949-AA15F4547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32732CC-C848-8533-25CF-97E36B15C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AB39-7988-4850-A10C-1F87096D8C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2241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75701E-87E3-DF38-971C-406070CC1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F5AA2828-E864-C58D-3545-9AE2AB4DD5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B912EBE-E4E0-880F-D952-EFF43DCDA0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141FB9C-C726-381E-E619-0E9F7F5C9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33F8-BAD9-4F87-9E3D-3AF125CCB117}" type="datetimeFigureOut">
              <a:rPr kumimoji="1" lang="ja-JP" altLang="en-US" smtClean="0"/>
              <a:t>2026/3/10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7D96CF0-B3CF-5125-AAC1-ED9BC820E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F28A10A-EB3A-141F-26C8-35A2B8AE3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AB39-7988-4850-A10C-1F87096D8C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2000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6935476-84A8-A8AD-359F-684ECC704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33290A7-5542-8EF9-FEDB-4A3D095DC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A3FC597-CD58-41D2-5EF6-8DBE1E3938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733F8-BAD9-4F87-9E3D-3AF125CCB117}" type="datetimeFigureOut">
              <a:rPr kumimoji="1" lang="ja-JP" altLang="en-US" smtClean="0"/>
              <a:t>2026/3/10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44E9FA-3C87-58E3-3659-7760930BEE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B646B46-E418-2E09-FEA4-101BCB5258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1AB39-7988-4850-A10C-1F87096D8C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3781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B93DF1-4738-434F-B6BB-64D1FF456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005" y="721453"/>
            <a:ext cx="11627140" cy="939567"/>
          </a:xfrm>
        </p:spPr>
        <p:txBody>
          <a:bodyPr>
            <a:noAutofit/>
          </a:bodyPr>
          <a:lstStyle/>
          <a:p>
            <a:r>
              <a:rPr lang="ja-JP" altLang="en-US" b="1" dirty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知識ゼロ</a:t>
            </a:r>
            <a:r>
              <a:rPr lang="ja-JP" altLang="en-US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からの経営者物語</a:t>
            </a:r>
            <a:endParaRPr kumimoji="1" lang="ja-JP" altLang="en-US" b="1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0AF7696-CF3A-4F49-B8DC-803B6E2698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07475"/>
            <a:ext cx="9144000" cy="710972"/>
          </a:xfrm>
        </p:spPr>
        <p:txBody>
          <a:bodyPr>
            <a:normAutofit fontScale="62500" lnSpcReduction="20000"/>
          </a:bodyPr>
          <a:lstStyle/>
          <a:p>
            <a:r>
              <a:rPr lang="ja-JP" altLang="en-US" sz="48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～人生を変えた</a:t>
            </a:r>
            <a:r>
              <a:rPr lang="ja-JP" altLang="en-US" sz="4800" dirty="0">
                <a:solidFill>
                  <a:srgbClr val="0070C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「青年団体」</a:t>
            </a:r>
            <a:r>
              <a:rPr lang="ja-JP" altLang="en-US" sz="48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と</a:t>
            </a:r>
            <a:r>
              <a:rPr lang="ja-JP" altLang="en-US" sz="4800" dirty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「成長」</a:t>
            </a:r>
            <a:r>
              <a:rPr lang="ja-JP" altLang="en-US" sz="48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の法則～</a:t>
            </a:r>
            <a:endParaRPr kumimoji="1" lang="en-US" altLang="ja-JP" sz="48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endParaRPr kumimoji="1" lang="ja-JP" altLang="en-US" sz="4800" dirty="0">
              <a:solidFill>
                <a:srgbClr val="FF0000"/>
              </a:solidFill>
              <a:latin typeface="AR Pマーカー体E04" panose="040B0900000000000000" pitchFamily="50" charset="-128"/>
              <a:ea typeface="AR Pマーカー体E04" panose="040B0900000000000000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D0FCFA1-0AE0-4F26-BCB7-49E2E5342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205" y="3429000"/>
            <a:ext cx="2016145" cy="291896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89432056-6C9C-4894-A480-2EBF8054F4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0158" t="-1466031" r="387318" b="1521038"/>
          <a:stretch/>
        </p:blipFill>
        <p:spPr>
          <a:xfrm>
            <a:off x="4748169" y="3846773"/>
            <a:ext cx="45719" cy="45719"/>
          </a:xfrm>
          <a:prstGeom prst="rect">
            <a:avLst/>
          </a:prstGeom>
        </p:spPr>
      </p:pic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D80818E0-7675-8D9F-6B5D-F67AF061740C}"/>
              </a:ext>
            </a:extLst>
          </p:cNvPr>
          <p:cNvSpPr/>
          <p:nvPr/>
        </p:nvSpPr>
        <p:spPr>
          <a:xfrm>
            <a:off x="6920350" y="3694954"/>
            <a:ext cx="4278873" cy="1054960"/>
          </a:xfrm>
          <a:prstGeom prst="wedgeRoundRectCallout">
            <a:avLst>
              <a:gd name="adj1" fmla="val -50111"/>
              <a:gd name="adj2" fmla="val 92439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私の挑戦✙成長記録です</a:t>
            </a:r>
          </a:p>
        </p:txBody>
      </p:sp>
    </p:spTree>
    <p:extLst>
      <p:ext uri="{BB962C8B-B14F-4D97-AF65-F5344CB8AC3E}">
        <p14:creationId xmlns:p14="http://schemas.microsoft.com/office/powerpoint/2010/main" val="343857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95BF7C-D0F8-CE75-F748-6A69ABB2D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高知青年会議所</a:t>
            </a: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の略歴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E077064-AB6B-F7BF-F3C2-A7FA6F55EA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２０１０年　後期新入会員　</a:t>
            </a:r>
            <a:r>
              <a:rPr kumimoji="1"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実行委員長　</a:t>
            </a:r>
            <a:r>
              <a:rPr kumimoji="1" lang="ja-JP" altLang="en-US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モザイクアートの</a:t>
            </a:r>
            <a:r>
              <a:rPr kumimoji="1"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血判状</a:t>
            </a:r>
            <a:endParaRPr kumimoji="1" lang="en-US" altLang="ja-JP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２０１１年　鏡川祭り復活委員会　</a:t>
            </a:r>
            <a:r>
              <a:rPr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委員</a:t>
            </a:r>
            <a:endParaRPr lang="en-US" altLang="ja-JP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２０１２年　事務局次長（</a:t>
            </a:r>
            <a:r>
              <a:rPr kumimoji="1"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執行部</a:t>
            </a: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）理事</a:t>
            </a:r>
            <a:endParaRPr kumimoji="1"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２０１３年　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KJC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発信委員会　</a:t>
            </a:r>
            <a:r>
              <a:rPr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委員長　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</a:t>
            </a:r>
            <a:r>
              <a:rPr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高知</a:t>
            </a:r>
            <a:r>
              <a:rPr lang="en-US" altLang="ja-JP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JC</a:t>
            </a:r>
            <a:r>
              <a:rPr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６０周年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）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２０１４年　</a:t>
            </a:r>
            <a:r>
              <a:rPr kumimoji="1"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副理事長</a:t>
            </a:r>
            <a:endParaRPr kumimoji="1" lang="en-US" altLang="ja-JP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２０１５年　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JAYCEE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創造義塾　</a:t>
            </a:r>
            <a:r>
              <a:rPr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塾長　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（アカデミー委員会</a:t>
            </a:r>
            <a:r>
              <a:rPr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委員長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）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２０１６年　</a:t>
            </a:r>
            <a:r>
              <a:rPr kumimoji="1"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理事長</a:t>
            </a: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～太陽～　</a:t>
            </a:r>
            <a:r>
              <a:rPr kumimoji="1" lang="ja-JP" altLang="en-US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輝き照らせ未来と子供たち</a:t>
            </a:r>
            <a:endParaRPr kumimoji="1" lang="en-US" altLang="ja-JP" sz="1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２０１７年　</a:t>
            </a:r>
            <a:r>
              <a:rPr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直前理事長　</a:t>
            </a:r>
            <a:endParaRPr lang="en-US" altLang="ja-JP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２０１８年　日本青年会議所　財政審査会議　</a:t>
            </a:r>
            <a:r>
              <a:rPr kumimoji="1"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副議長</a:t>
            </a:r>
          </a:p>
        </p:txBody>
      </p:sp>
    </p:spTree>
    <p:extLst>
      <p:ext uri="{BB962C8B-B14F-4D97-AF65-F5344CB8AC3E}">
        <p14:creationId xmlns:p14="http://schemas.microsoft.com/office/powerpoint/2010/main" val="3756892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76E7C5-BAAF-AF4C-1DD5-5BFBC87BA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ja-JP" altLang="en-US" sz="5400" dirty="0">
                <a:solidFill>
                  <a:srgbClr val="00B0F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青年会議所（</a:t>
            </a:r>
            <a:r>
              <a:rPr lang="en-US" altLang="ja-JP" sz="5400" dirty="0">
                <a:solidFill>
                  <a:srgbClr val="00B0F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JC</a:t>
            </a:r>
            <a:r>
              <a:rPr lang="ja-JP" altLang="en-US" sz="5400" dirty="0">
                <a:solidFill>
                  <a:srgbClr val="00B0F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）</a:t>
            </a:r>
            <a:r>
              <a:rPr lang="ja-JP" altLang="en-US" sz="5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で学んだこと</a:t>
            </a:r>
            <a:endParaRPr kumimoji="1" lang="ja-JP" altLang="en-US" sz="5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8F782F-AC34-E685-D68F-628E85D15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スケジュール管理能力</a:t>
            </a:r>
            <a:endParaRPr kumimoji="1" lang="en-US" altLang="ja-JP" sz="4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48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組織</a:t>
            </a: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作り・仕組み作り</a:t>
            </a:r>
            <a:endParaRPr lang="en-US" altLang="ja-JP" sz="4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本質・背景・</a:t>
            </a:r>
            <a:r>
              <a:rPr kumimoji="1" lang="ja-JP" altLang="en-US" sz="48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目的</a:t>
            </a:r>
            <a:r>
              <a:rPr kumimoji="1"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・効果を考える</a:t>
            </a:r>
            <a:endParaRPr kumimoji="1" lang="en-US" altLang="ja-JP" sz="4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48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立場</a:t>
            </a: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が人を育てる</a:t>
            </a:r>
            <a:endParaRPr lang="en-US" altLang="ja-JP" sz="4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人</a:t>
            </a: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は</a:t>
            </a:r>
            <a:r>
              <a:rPr lang="ja-JP" altLang="en-US" sz="48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心</a:t>
            </a: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で動く</a:t>
            </a:r>
            <a:endParaRPr lang="en-US" altLang="ja-JP" sz="4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43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百聞は</a:t>
            </a:r>
            <a:r>
              <a:rPr kumimoji="1" lang="ja-JP" altLang="en-US" sz="43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①見</a:t>
            </a:r>
            <a:r>
              <a:rPr kumimoji="1" lang="ja-JP" altLang="en-US" sz="43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にしかず、百見は</a:t>
            </a:r>
            <a:r>
              <a:rPr kumimoji="1" lang="ja-JP" altLang="en-US" sz="43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①体験</a:t>
            </a:r>
            <a:r>
              <a:rPr kumimoji="1" lang="ja-JP" altLang="en-US" sz="43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に如かず</a:t>
            </a:r>
            <a:endParaRPr kumimoji="1" lang="en-US" altLang="ja-JP" sz="43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52560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DA2632-8243-7C31-D375-C824E0899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JC</a:t>
            </a: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卒業後の略歴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6B85CF7-129B-9651-E919-55DADCDED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２０１８年　土佐経済同友会　入会</a:t>
            </a:r>
            <a:endParaRPr kumimoji="1"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２０１９年　土佐の</a:t>
            </a:r>
            <a:r>
              <a:rPr lang="ja-JP" altLang="en-US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豊穣祭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高知市会場</a:t>
            </a:r>
            <a:r>
              <a:rPr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実行委員長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２０２３年まで</a:t>
            </a:r>
            <a:endParaRPr lang="en-US" altLang="ja-JP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２０１９年　高知の</a:t>
            </a:r>
            <a:r>
              <a:rPr lang="ja-JP" altLang="en-US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食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を考える会　入会　理事</a:t>
            </a:r>
            <a:endParaRPr kumimoji="1"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２０１９年　中小企業家同友会　入会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２０２０年　中小企業家同友会</a:t>
            </a:r>
            <a:r>
              <a:rPr kumimoji="1"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西支部支部長</a:t>
            </a:r>
            <a:endParaRPr kumimoji="1"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２０２０年　高知ロータリー　入会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２０２２年　春野東小学校　</a:t>
            </a:r>
            <a:r>
              <a:rPr kumimoji="1" lang="en-US" altLang="ja-JP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PTA</a:t>
            </a:r>
            <a:r>
              <a:rPr kumimoji="1"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会長　　</a:t>
            </a:r>
            <a:r>
              <a: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2024</a:t>
            </a: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年まで３期</a:t>
            </a:r>
            <a:endParaRPr kumimoji="1"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２０２３年　諸木スワローズ　</a:t>
            </a:r>
            <a:r>
              <a:rPr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少年野球コーチ</a:t>
            </a:r>
            <a:endParaRPr lang="en-US" altLang="ja-JP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２０２５年</a:t>
            </a:r>
            <a:r>
              <a:rPr kumimoji="1"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新しい学校のリーダー研修　</a:t>
            </a:r>
            <a:r>
              <a:rPr kumimoji="1"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ファシリテーター</a:t>
            </a:r>
          </a:p>
        </p:txBody>
      </p:sp>
    </p:spTree>
    <p:extLst>
      <p:ext uri="{BB962C8B-B14F-4D97-AF65-F5344CB8AC3E}">
        <p14:creationId xmlns:p14="http://schemas.microsoft.com/office/powerpoint/2010/main" val="3438756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9983A2-ED3C-FE5C-8EA6-C2E04BF9A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令和の少年野球から</a:t>
            </a:r>
            <a:r>
              <a:rPr kumimoji="1" lang="ja-JP" altLang="en-US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学んだ</a:t>
            </a:r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こと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BDB4EEC-D9E8-3022-ACD3-31ED2DBDF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子供たちは</a:t>
            </a:r>
            <a:r>
              <a:rPr kumimoji="1" lang="ja-JP" altLang="en-US" sz="40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雰囲気</a:t>
            </a:r>
            <a:r>
              <a:rPr kumimoji="1" lang="ja-JP" altLang="en-US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で結果を変える</a:t>
            </a:r>
            <a:endParaRPr kumimoji="1" lang="en-US" altLang="ja-JP" sz="4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40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褒める</a:t>
            </a:r>
            <a:r>
              <a:rPr lang="ja-JP" altLang="en-US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と出来る！</a:t>
            </a:r>
            <a:r>
              <a:rPr lang="en-US" altLang="ja-JP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※</a:t>
            </a:r>
            <a:r>
              <a:rPr lang="ja-JP" altLang="en-US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褒め方が大切</a:t>
            </a:r>
            <a:endParaRPr kumimoji="1" lang="en-US" altLang="ja-JP" sz="4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実力以上の力を発揮する子は</a:t>
            </a:r>
            <a:r>
              <a:rPr lang="ja-JP" altLang="en-US" sz="40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楽しんでる</a:t>
            </a:r>
            <a:endParaRPr lang="en-US" altLang="ja-JP" sz="4000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ポジティブな声を掛け合うチームは</a:t>
            </a:r>
            <a:r>
              <a:rPr lang="ja-JP" altLang="en-US" sz="40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強い</a:t>
            </a:r>
            <a:endParaRPr lang="en-US" altLang="ja-JP" sz="4000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実力を発揮出来ない子は</a:t>
            </a:r>
            <a:r>
              <a:rPr kumimoji="1" lang="ja-JP" altLang="en-US" sz="4000" dirty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楽しめてない</a:t>
            </a:r>
            <a:endParaRPr kumimoji="1" lang="en-US" altLang="ja-JP" sz="4000" dirty="0">
              <a:solidFill>
                <a:srgbClr val="00B05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父親が怒鳴ると</a:t>
            </a:r>
            <a:r>
              <a:rPr lang="ja-JP" altLang="en-US" sz="4000" dirty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結果はでない</a:t>
            </a:r>
            <a:endParaRPr kumimoji="1" lang="en-US" altLang="ja-JP" sz="4000" dirty="0">
              <a:solidFill>
                <a:srgbClr val="00B05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3889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1B17F1-B9C0-4317-04AF-56DB24B3A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ja-JP" altLang="en-US" sz="6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和泉塗装が</a:t>
            </a:r>
            <a:r>
              <a:rPr kumimoji="1" lang="ja-JP" altLang="en-US" sz="66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得意</a:t>
            </a:r>
            <a:r>
              <a:rPr kumimoji="1" lang="ja-JP" altLang="en-US" sz="6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な事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9571557-8D20-10C7-CBA7-3DB41619E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6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・ビル・マンションの防水・塗装</a:t>
            </a:r>
            <a:endParaRPr lang="en-US" altLang="ja-JP" sz="6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6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住宅の防水・塗装</a:t>
            </a:r>
            <a:endParaRPr kumimoji="1" lang="en-US" altLang="ja-JP" sz="6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66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雨漏れ</a:t>
            </a:r>
            <a:r>
              <a:rPr lang="ja-JP" altLang="en-US" sz="6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工事</a:t>
            </a:r>
            <a:endParaRPr lang="en-US" altLang="ja-JP" sz="6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66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鉄骨</a:t>
            </a:r>
            <a:r>
              <a:rPr lang="ja-JP" altLang="en-US" sz="6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の塗装</a:t>
            </a:r>
            <a:endParaRPr kumimoji="1" lang="ja-JP" altLang="en-US" sz="6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CF11B74-677D-E0CB-3289-31A7D02DC4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925" y="4001294"/>
            <a:ext cx="2458239" cy="2340693"/>
          </a:xfrm>
          <a:prstGeom prst="rect">
            <a:avLst/>
          </a:prstGeom>
        </p:spPr>
      </p:pic>
      <p:sp>
        <p:nvSpPr>
          <p:cNvPr id="5" name="吹き出し: 四角形 4">
            <a:extLst>
              <a:ext uri="{FF2B5EF4-FFF2-40B4-BE49-F238E27FC236}">
                <a16:creationId xmlns:a16="http://schemas.microsoft.com/office/drawing/2014/main" id="{58A30E67-FA68-35FD-DE80-B635C4972005}"/>
              </a:ext>
            </a:extLst>
          </p:cNvPr>
          <p:cNvSpPr/>
          <p:nvPr/>
        </p:nvSpPr>
        <p:spPr>
          <a:xfrm>
            <a:off x="8673737" y="3692435"/>
            <a:ext cx="2540726" cy="1802674"/>
          </a:xfrm>
          <a:prstGeom prst="wedgeRectCallout">
            <a:avLst>
              <a:gd name="adj1" fmla="val -80395"/>
              <a:gd name="adj2" fmla="val 46078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会社の建物やお家を</a:t>
            </a:r>
            <a:endParaRPr lang="en-US" altLang="ja-JP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和泉塗装で塗装させて</a:t>
            </a:r>
            <a:endParaRPr kumimoji="1" lang="en-US" altLang="ja-JP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ください</a:t>
            </a:r>
            <a:r>
              <a:rPr lang="ja-JP" altLang="en-US" dirty="0">
                <a:solidFill>
                  <a:schemeClr val="tx1"/>
                </a:solidFill>
              </a:rPr>
              <a:t>！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30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B1821B-9323-D2CA-6765-C46792EA7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1204D4-B347-28B0-404B-BC24560F8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ja-JP" altLang="en-US" sz="7200" b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夢</a:t>
            </a:r>
            <a:endParaRPr kumimoji="1" lang="ja-JP" altLang="en-US" sz="6600" b="1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B5350CD-76A9-3AEB-ADD2-9A79CE97D3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5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・社員の</a:t>
            </a:r>
            <a:r>
              <a:rPr lang="ja-JP" altLang="en-US" sz="54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子供</a:t>
            </a:r>
            <a:r>
              <a:rPr lang="ja-JP" altLang="en-US" sz="5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たちが就職する企業</a:t>
            </a:r>
            <a:endParaRPr kumimoji="1" lang="en-US" altLang="ja-JP" sz="5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5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・息子を</a:t>
            </a:r>
            <a:r>
              <a:rPr lang="ja-JP" altLang="en-US" sz="54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メジャーリーガー</a:t>
            </a:r>
            <a:r>
              <a:rPr lang="ja-JP" altLang="en-US" sz="5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に！</a:t>
            </a:r>
            <a:endParaRPr kumimoji="1" lang="en-US" altLang="ja-JP" sz="5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A40686C-3EC5-FEA2-09AC-DF6BDC86C8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411" y="4001294"/>
            <a:ext cx="2012766" cy="191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32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63D7B63-2617-4797-BFA1-F7C89FE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8000" b="1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お伝え</a:t>
            </a:r>
            <a:r>
              <a:rPr kumimoji="1" lang="ja-JP" altLang="en-US" sz="8000" b="1" dirty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する事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77E30E4-E7A3-44A5-834B-81D177F59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3417"/>
            <a:ext cx="10515600" cy="3903545"/>
          </a:xfrm>
        </p:spPr>
        <p:txBody>
          <a:bodyPr>
            <a:normAutofit fontScale="85000" lnSpcReduction="20000"/>
          </a:bodyPr>
          <a:lstStyle/>
          <a:p>
            <a:r>
              <a:rPr kumimoji="1" lang="ja-JP" altLang="en-US" sz="54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現在の和泉塗装紹介</a:t>
            </a:r>
            <a:endParaRPr kumimoji="1" lang="en-US" altLang="ja-JP" sz="5400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sz="54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自己紹介</a:t>
            </a:r>
            <a:endParaRPr kumimoji="1" lang="en-US" altLang="ja-JP" sz="5400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5400" b="1" dirty="0">
                <a:solidFill>
                  <a:srgbClr val="00B0F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和泉塗装</a:t>
            </a:r>
            <a:r>
              <a:rPr lang="ja-JP" altLang="en-US" sz="5400" b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の始まり～誕生</a:t>
            </a:r>
            <a:endParaRPr kumimoji="1" lang="en-US" altLang="ja-JP" sz="5400" b="1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54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挑戦と出会い～成長</a:t>
            </a:r>
            <a:endParaRPr lang="en-US" altLang="ja-JP" sz="5400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54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少し</a:t>
            </a:r>
            <a:r>
              <a:rPr lang="ja-JP" altLang="en-US" sz="5400" b="1" dirty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雑談</a:t>
            </a:r>
            <a:endParaRPr lang="en-US" altLang="ja-JP" sz="5400" b="1" dirty="0">
              <a:solidFill>
                <a:srgbClr val="00B05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54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社業</a:t>
            </a:r>
            <a:r>
              <a:rPr lang="en-US" altLang="ja-JP" sz="5400" b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PR</a:t>
            </a:r>
            <a:r>
              <a:rPr lang="ja-JP" altLang="en-US" sz="54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とこれからの</a:t>
            </a:r>
            <a:r>
              <a:rPr lang="ja-JP" altLang="en-US" sz="5400" b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夢</a:t>
            </a:r>
            <a:endParaRPr lang="en-US" altLang="ja-JP" sz="5400" b="1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endParaRPr kumimoji="1" lang="ja-JP" altLang="en-US" sz="5400" dirty="0">
              <a:latin typeface="AR Pマーカー体E04" panose="040B0900000000000000" pitchFamily="50" charset="-128"/>
              <a:ea typeface="AR Pマーカー体E04" panose="040B0900000000000000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66D5194-898F-4FE2-82ED-B058214C6C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886" y="1977554"/>
            <a:ext cx="2429569" cy="231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318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A85B9F-7BFA-66B6-BE51-ABB24D85E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ja-JP" altLang="en-US" sz="5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現在の</a:t>
            </a:r>
            <a:r>
              <a:rPr kumimoji="1" lang="ja-JP" altLang="en-US" sz="5400" dirty="0">
                <a:solidFill>
                  <a:srgbClr val="00B0F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㈱和泉塗装</a:t>
            </a:r>
            <a:r>
              <a:rPr kumimoji="1" lang="ja-JP" altLang="en-US" sz="5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紹介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07B5FC6-D9E8-8667-B013-5C8450CED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ja-JP" altLang="en-US" sz="6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社員</a:t>
            </a:r>
            <a:r>
              <a:rPr kumimoji="1" lang="en-US" altLang="ja-JP" sz="6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23</a:t>
            </a:r>
            <a:r>
              <a:rPr kumimoji="1" lang="ja-JP" altLang="en-US" sz="6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名</a:t>
            </a:r>
            <a:endParaRPr kumimoji="1" lang="en-US" altLang="ja-JP" sz="6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6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売上</a:t>
            </a:r>
            <a:r>
              <a:rPr lang="en-US" altLang="ja-JP" sz="6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5</a:t>
            </a:r>
            <a:r>
              <a:rPr lang="ja-JP" altLang="en-US" sz="6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億円</a:t>
            </a:r>
            <a:endParaRPr lang="en-US" altLang="ja-JP" sz="6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6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年間休日</a:t>
            </a:r>
            <a:r>
              <a:rPr lang="en-US" altLang="ja-JP" sz="6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126</a:t>
            </a:r>
            <a:r>
              <a:rPr lang="ja-JP" altLang="en-US" sz="6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日（</a:t>
            </a:r>
            <a:r>
              <a:rPr lang="en-US" altLang="ja-JP" sz="6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2025</a:t>
            </a:r>
            <a:r>
              <a:rPr lang="ja-JP" altLang="en-US" sz="6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実績）</a:t>
            </a:r>
            <a:endParaRPr lang="en-US" altLang="ja-JP" sz="6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6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創立</a:t>
            </a:r>
            <a:r>
              <a:rPr kumimoji="1" lang="en-US" altLang="ja-JP" sz="6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24</a:t>
            </a:r>
            <a:r>
              <a:rPr kumimoji="1" lang="ja-JP" altLang="en-US" sz="6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周年</a:t>
            </a:r>
            <a:r>
              <a:rPr kumimoji="1" lang="ja-JP" altLang="en-US" sz="43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（創立記念日</a:t>
            </a:r>
            <a:r>
              <a:rPr kumimoji="1" lang="en-US" altLang="ja-JP" sz="43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</a:t>
            </a:r>
            <a:r>
              <a:rPr kumimoji="1" lang="ja-JP" altLang="en-US" sz="43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月２３日）</a:t>
            </a:r>
            <a:endParaRPr kumimoji="1" lang="en-US" altLang="ja-JP" sz="43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6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設立</a:t>
            </a:r>
            <a:r>
              <a:rPr lang="en-US" altLang="ja-JP" sz="6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13</a:t>
            </a:r>
            <a:r>
              <a:rPr lang="ja-JP" altLang="en-US" sz="6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期</a:t>
            </a:r>
            <a:endParaRPr kumimoji="1" lang="ja-JP" altLang="en-US" sz="6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742E445-9AB8-34AE-7FD7-40695C6F4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962" y="1690688"/>
            <a:ext cx="1899679" cy="180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032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080F95-5A63-4182-B788-FDCDA6916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7200" b="1" dirty="0">
                <a:solidFill>
                  <a:schemeClr val="accent2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和泉　潤　</a:t>
            </a:r>
            <a:r>
              <a:rPr kumimoji="1" lang="ja-JP" altLang="en-US" sz="72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自己紹介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EF1210D-020C-4B15-8962-9F26FDF93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kumimoji="1" lang="en-US" altLang="ja-JP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1978</a:t>
            </a:r>
            <a:r>
              <a:rPr kumimoji="1"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年生まれ　</a:t>
            </a:r>
            <a:r>
              <a:rPr kumimoji="1" lang="en-US" altLang="ja-JP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47</a:t>
            </a:r>
            <a:r>
              <a:rPr kumimoji="1"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歳　</a:t>
            </a:r>
            <a:r>
              <a:rPr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〇型　</a:t>
            </a:r>
            <a:endParaRPr lang="en-US" altLang="ja-JP" sz="4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4400" dirty="0">
                <a:solidFill>
                  <a:srgbClr val="00B0F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土佐清水市</a:t>
            </a:r>
            <a:r>
              <a:rPr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５人家族３人兄弟</a:t>
            </a:r>
            <a:r>
              <a:rPr lang="ja-JP" altLang="en-US" sz="44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末っ子</a:t>
            </a:r>
            <a:endParaRPr lang="en-US" altLang="ja-JP" sz="4400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小学校</a:t>
            </a:r>
            <a:r>
              <a:rPr lang="en-US" altLang="ja-JP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3</a:t>
            </a:r>
            <a:r>
              <a:rPr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年生～</a:t>
            </a:r>
            <a:r>
              <a:rPr lang="ja-JP" altLang="en-US" sz="44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母子家庭</a:t>
            </a:r>
            <a:r>
              <a:rPr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・・・荒れた少年期</a:t>
            </a:r>
            <a:endParaRPr kumimoji="1" lang="en-US" altLang="ja-JP" sz="4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清水小学校　卒業</a:t>
            </a:r>
            <a:endParaRPr lang="en-US" altLang="ja-JP" sz="4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潮江中学校　卒業</a:t>
            </a:r>
            <a:endParaRPr kumimoji="1" lang="en-US" altLang="ja-JP" sz="4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高知商業　卒業</a:t>
            </a:r>
            <a:endParaRPr lang="en-US" altLang="ja-JP" sz="4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㈲久保田食品　入社。。。。４カ月で退社</a:t>
            </a:r>
            <a:endParaRPr kumimoji="1" lang="en-US" altLang="ja-JP" sz="4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少年野球・ゴルフ・釣り・素潜り・筋トレ・エステ美容</a:t>
            </a:r>
            <a:endParaRPr kumimoji="1" lang="en-US" altLang="ja-JP" sz="4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有名な同世代経営者（三谷剛平）　（日和崎　守）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D8C399A7-D309-416C-B496-627F70337A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143" y="2812169"/>
            <a:ext cx="2347325" cy="223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379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BC2DF5-C391-5188-2391-AE0AF444A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C6D552-4C93-BC3F-8F04-E0D977434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7200" b="1" dirty="0">
                <a:solidFill>
                  <a:srgbClr val="00B0F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いずみ塗装</a:t>
            </a:r>
            <a:r>
              <a:rPr lang="ja-JP" altLang="en-US" sz="7200" b="1" dirty="0">
                <a:solidFill>
                  <a:srgbClr val="C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のはじまり</a:t>
            </a:r>
            <a:endParaRPr kumimoji="1" lang="ja-JP" altLang="en-US" dirty="0">
              <a:solidFill>
                <a:srgbClr val="C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0FEA958-BA42-7C17-F966-D437B8B78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263" y="1825625"/>
            <a:ext cx="11565899" cy="4351338"/>
          </a:xfrm>
        </p:spPr>
        <p:txBody>
          <a:bodyPr>
            <a:normAutofit fontScale="62500" lnSpcReduction="20000"/>
          </a:bodyPr>
          <a:lstStyle/>
          <a:p>
            <a:r>
              <a:rPr lang="en-US" altLang="ja-JP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1998</a:t>
            </a:r>
            <a:r>
              <a:rPr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年（</a:t>
            </a:r>
            <a:r>
              <a:rPr lang="en-US" altLang="ja-JP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19</a:t>
            </a:r>
            <a:r>
              <a:rPr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歳）　</a:t>
            </a:r>
            <a:r>
              <a:rPr lang="ja-JP" altLang="en-US" sz="4400" dirty="0">
                <a:solidFill>
                  <a:srgbClr val="00B0F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いずみ塗装</a:t>
            </a:r>
            <a:r>
              <a:rPr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（共同経営）　無知で無計画・無謀なはじまり</a:t>
            </a:r>
            <a:endParaRPr lang="en-US" altLang="ja-JP" sz="4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ツイストパーマ・あごひげ</a:t>
            </a:r>
            <a:endParaRPr lang="en-US" altLang="ja-JP" sz="4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en-US" altLang="ja-JP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15</a:t>
            </a:r>
            <a:r>
              <a:rPr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万キロ走行の中古トラック　共同出資</a:t>
            </a:r>
            <a:endParaRPr lang="en-US" altLang="ja-JP" sz="4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・飛び込み営業</a:t>
            </a:r>
            <a:endParaRPr lang="en-US" altLang="ja-JP" sz="4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・丸太足場</a:t>
            </a:r>
            <a:endParaRPr lang="en-US" altLang="ja-JP" sz="4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・福利厚生・残業代も</a:t>
            </a:r>
            <a:r>
              <a:rPr lang="ja-JP" altLang="en-US" sz="44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無し</a:t>
            </a:r>
            <a:endParaRPr lang="en-US" altLang="ja-JP" sz="4400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</a:t>
            </a:r>
            <a:r>
              <a:rPr lang="ja-JP" altLang="en-US" sz="44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離職</a:t>
            </a:r>
            <a:r>
              <a:rPr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多数・・・時代か年齢か、応募数も凄かった</a:t>
            </a:r>
            <a:endParaRPr lang="en-US" altLang="ja-JP" sz="4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・社員</a:t>
            </a:r>
            <a:r>
              <a:rPr lang="en-US" altLang="ja-JP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</a:t>
            </a:r>
            <a:r>
              <a:rPr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名→</a:t>
            </a:r>
            <a:r>
              <a:rPr lang="en-US" altLang="ja-JP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14</a:t>
            </a:r>
            <a:r>
              <a:rPr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名</a:t>
            </a:r>
            <a:endParaRPr lang="en-US" altLang="ja-JP" sz="4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・元請け業者も個人・・請負金も安く・・</a:t>
            </a:r>
            <a:r>
              <a:rPr lang="ja-JP" altLang="en-US" sz="4400" dirty="0">
                <a:solidFill>
                  <a:srgbClr val="C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不良債権</a:t>
            </a:r>
            <a:r>
              <a:rPr lang="en-US" altLang="ja-JP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</a:t>
            </a:r>
            <a:r>
              <a:rPr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千万超</a:t>
            </a:r>
            <a:endParaRPr lang="en-US" altLang="ja-JP" sz="4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・２００２年（２３歳）兄と離れての経営・・</a:t>
            </a:r>
            <a:r>
              <a:rPr kumimoji="1" lang="ja-JP" altLang="en-US" sz="4400" dirty="0">
                <a:solidFill>
                  <a:srgbClr val="00B0F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和泉塗装</a:t>
            </a:r>
            <a:r>
              <a:rPr kumimoji="1" lang="ja-JP" altLang="en-US" sz="44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代表</a:t>
            </a:r>
            <a:endParaRPr kumimoji="1" lang="en-US" altLang="ja-JP" sz="4400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kumimoji="1"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F53B4E0-A005-20FB-4DCC-4D8AA70977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837" y="4257792"/>
            <a:ext cx="2347325" cy="223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490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726291-91ED-6263-DC36-B0718BC497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32130B-2BE2-DDA0-3602-798498EBA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ja-JP" altLang="en-US" sz="6700" b="1" dirty="0">
                <a:solidFill>
                  <a:srgbClr val="00B0F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和泉塗装</a:t>
            </a:r>
            <a:r>
              <a:rPr lang="ja-JP" altLang="en-US" sz="6700" b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誕生</a:t>
            </a:r>
            <a:endParaRPr kumimoji="1" lang="ja-JP" altLang="en-US" sz="6000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DBB4B6E-4569-25C2-356A-5B85FEF6B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2002</a:t>
            </a:r>
            <a:r>
              <a:rPr kumimoji="1"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年（</a:t>
            </a:r>
            <a:r>
              <a:rPr kumimoji="1" lang="en-US" altLang="ja-JP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23</a:t>
            </a:r>
            <a:r>
              <a:rPr kumimoji="1"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歳）　和泉塗装　</a:t>
            </a:r>
            <a:r>
              <a:rPr kumimoji="1" lang="ja-JP" altLang="en-US" sz="44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独立</a:t>
            </a:r>
            <a:endParaRPr kumimoji="1" lang="en-US" altLang="ja-JP" sz="4400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en-US" altLang="ja-JP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2003</a:t>
            </a:r>
            <a:r>
              <a:rPr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年（</a:t>
            </a:r>
            <a:r>
              <a:rPr lang="en-US" altLang="ja-JP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24</a:t>
            </a:r>
            <a:r>
              <a:rPr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歳）　初めての</a:t>
            </a:r>
            <a:r>
              <a:rPr lang="ja-JP" altLang="en-US" sz="44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税務調査</a:t>
            </a:r>
            <a:endParaRPr lang="en-US" altLang="ja-JP" sz="4400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en-US" altLang="ja-JP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2007</a:t>
            </a:r>
            <a:r>
              <a:rPr kumimoji="1"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年（</a:t>
            </a:r>
            <a:r>
              <a:rPr kumimoji="1" lang="en-US" altLang="ja-JP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29</a:t>
            </a:r>
            <a:r>
              <a:rPr kumimoji="1"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歳）　</a:t>
            </a:r>
            <a:r>
              <a:rPr kumimoji="1" lang="ja-JP" altLang="en-US" sz="44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結婚</a:t>
            </a:r>
            <a:r>
              <a:rPr kumimoji="1"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～長男誕生</a:t>
            </a:r>
            <a:endParaRPr kumimoji="1" lang="en-US" altLang="ja-JP" sz="4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en-US" altLang="ja-JP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2007</a:t>
            </a:r>
            <a:r>
              <a:rPr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年（</a:t>
            </a:r>
            <a:r>
              <a:rPr lang="en-US" altLang="ja-JP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29</a:t>
            </a:r>
            <a:r>
              <a:rPr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歳）　</a:t>
            </a:r>
            <a:r>
              <a:rPr lang="en-US" altLang="ja-JP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</a:t>
            </a:r>
            <a:r>
              <a:rPr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級技能士取得</a:t>
            </a:r>
            <a:endParaRPr lang="en-US" altLang="ja-JP" sz="4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3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夢は大きな世間知らず（</a:t>
            </a:r>
            <a:r>
              <a:rPr kumimoji="1" lang="ja-JP" altLang="en-US" sz="36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井の中の蛙</a:t>
            </a:r>
            <a:r>
              <a:rPr kumimoji="1" lang="ja-JP" altLang="en-US" sz="3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）</a:t>
            </a:r>
            <a:endParaRPr kumimoji="1" lang="ja-JP" altLang="en-US" sz="3600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17B3E569-6299-230B-8E6F-8DD46C5326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906" y="4257792"/>
            <a:ext cx="2347325" cy="2235083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EEB9A18-1A37-920D-0FB2-856A8A3D4F23}"/>
              </a:ext>
            </a:extLst>
          </p:cNvPr>
          <p:cNvSpPr txBox="1"/>
          <p:nvPr/>
        </p:nvSpPr>
        <p:spPr>
          <a:xfrm>
            <a:off x="11069216" y="1825625"/>
            <a:ext cx="5691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C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俺は日本一の塗装店を創る</a:t>
            </a:r>
          </a:p>
        </p:txBody>
      </p:sp>
    </p:spTree>
    <p:extLst>
      <p:ext uri="{BB962C8B-B14F-4D97-AF65-F5344CB8AC3E}">
        <p14:creationId xmlns:p14="http://schemas.microsoft.com/office/powerpoint/2010/main" val="2669283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9E4EC4-E1C4-6FEE-6F6A-99B492D8C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ja-JP" altLang="en-US" sz="6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理想と</a:t>
            </a:r>
            <a:r>
              <a:rPr kumimoji="1" lang="ja-JP" altLang="en-US" sz="66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現実</a:t>
            </a:r>
            <a:r>
              <a:rPr kumimoji="1" lang="ja-JP" altLang="en-US" sz="6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の悩み・・・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FB8E8AD-19A1-EFF9-AD17-342896FCE5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安定して仕事も</a:t>
            </a:r>
            <a:r>
              <a:rPr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無い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・・雨降ると</a:t>
            </a:r>
            <a:r>
              <a:rPr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休み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・・梅雨時期</a:t>
            </a:r>
            <a:r>
              <a:rPr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休み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・・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下請け仕事ばかりで売上も利益も上がら</a:t>
            </a:r>
            <a:r>
              <a:rPr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ない</a:t>
            </a:r>
            <a:endParaRPr lang="en-US" altLang="ja-JP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福利厚生も</a:t>
            </a:r>
            <a:r>
              <a:rPr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なく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有休も</a:t>
            </a:r>
            <a:r>
              <a:rPr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なく</a:t>
            </a:r>
            <a:endParaRPr lang="en-US" altLang="ja-JP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残業代も</a:t>
            </a:r>
            <a:r>
              <a:rPr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ない</a:t>
            </a:r>
            <a:endParaRPr lang="en-US" altLang="ja-JP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休日手当ても</a:t>
            </a:r>
            <a:r>
              <a:rPr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ない</a:t>
            </a:r>
            <a:endParaRPr lang="en-US" altLang="ja-JP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結婚を機に社員が</a:t>
            </a:r>
            <a:r>
              <a:rPr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離職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する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技術を習得すると</a:t>
            </a:r>
            <a:r>
              <a:rPr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独立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する職人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en-US" altLang="ja-JP" sz="4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</a:t>
            </a:r>
            <a:r>
              <a:rPr lang="ja-JP" altLang="en-US" sz="4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歩</a:t>
            </a: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進んで</a:t>
            </a:r>
            <a:r>
              <a:rPr lang="en-US" altLang="ja-JP" sz="4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</a:t>
            </a:r>
            <a:r>
              <a:rPr lang="ja-JP" altLang="en-US" sz="4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歩</a:t>
            </a: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下がる・・繰り返し</a:t>
            </a:r>
            <a:endParaRPr lang="en-US" altLang="ja-JP" sz="4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789EB85-9145-7F27-D9E0-5C09343E30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520" y="2690948"/>
            <a:ext cx="2269633" cy="328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483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E6ABD8-EB96-B861-5B0F-592542C15A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1BFA08-AF46-469F-2E71-E7D8554C3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7200" b="1" dirty="0">
                <a:solidFill>
                  <a:srgbClr val="00B0F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青年団体</a:t>
            </a:r>
            <a:r>
              <a:rPr kumimoji="1" lang="ja-JP" altLang="en-US" sz="72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への入会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D663067-BC6E-473E-0414-2A9B9C8058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ja-JP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2010</a:t>
            </a:r>
            <a:r>
              <a:rPr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年（</a:t>
            </a:r>
            <a:r>
              <a:rPr lang="en-US" altLang="ja-JP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32</a:t>
            </a:r>
            <a:r>
              <a:rPr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歳）　</a:t>
            </a:r>
            <a:r>
              <a:rPr lang="ja-JP" altLang="en-US" sz="4400" dirty="0">
                <a:solidFill>
                  <a:srgbClr val="C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あったかい</a:t>
            </a:r>
            <a:r>
              <a:rPr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入会</a:t>
            </a:r>
            <a:endParaRPr lang="en-US" altLang="ja-JP" sz="4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en-US" altLang="ja-JP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2010</a:t>
            </a:r>
            <a:r>
              <a:rPr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年（</a:t>
            </a:r>
            <a:r>
              <a:rPr lang="en-US" altLang="ja-JP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32</a:t>
            </a:r>
            <a:r>
              <a:rPr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歳）　</a:t>
            </a:r>
            <a:r>
              <a:rPr lang="ja-JP" altLang="en-US" sz="44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高知青年会議所</a:t>
            </a:r>
            <a:r>
              <a:rPr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入会</a:t>
            </a:r>
            <a:endParaRPr lang="en-US" altLang="ja-JP" sz="4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en-US" altLang="ja-JP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2013</a:t>
            </a:r>
            <a:r>
              <a:rPr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年（</a:t>
            </a:r>
            <a:r>
              <a:rPr lang="en-US" altLang="ja-JP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34</a:t>
            </a:r>
            <a:r>
              <a:rPr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歳）　㈱和泉塗装</a:t>
            </a:r>
            <a:r>
              <a:rPr lang="ja-JP" altLang="en-US" sz="44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設立</a:t>
            </a:r>
            <a:endParaRPr lang="en-US" altLang="ja-JP" sz="4400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会議の質　会話の内容　視座の高さ</a:t>
            </a:r>
            <a:endParaRPr lang="en-US" altLang="ja-JP" sz="4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仲間・後輩・先輩達の質・器</a:t>
            </a:r>
            <a:endParaRPr lang="en-US" altLang="ja-JP" sz="4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企業との差　＝　自分の</a:t>
            </a:r>
            <a:r>
              <a:rPr lang="ja-JP" altLang="en-US" sz="44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人間力</a:t>
            </a:r>
            <a:endParaRPr lang="en-US" altLang="ja-JP" sz="4400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4400" dirty="0">
                <a:solidFill>
                  <a:srgbClr val="FFC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やっと自分自身の</a:t>
            </a:r>
            <a:r>
              <a:rPr kumimoji="1" lang="ja-JP" altLang="en-US" sz="44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問題</a:t>
            </a:r>
            <a:r>
              <a:rPr kumimoji="1" lang="ja-JP" altLang="en-US" sz="4400" dirty="0">
                <a:solidFill>
                  <a:srgbClr val="FFC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だと気付く</a:t>
            </a:r>
            <a:endParaRPr kumimoji="1" lang="en-US" altLang="ja-JP" sz="4400" dirty="0">
              <a:solidFill>
                <a:srgbClr val="FFC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kumimoji="1"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8F705D17-08D5-9DA3-9E9A-0E510E157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803" y="4511040"/>
            <a:ext cx="2081359" cy="1981835"/>
          </a:xfrm>
          <a:prstGeom prst="rect">
            <a:avLst/>
          </a:prstGeom>
        </p:spPr>
      </p:pic>
      <p:sp>
        <p:nvSpPr>
          <p:cNvPr id="4" name="星: 8 pt 3">
            <a:extLst>
              <a:ext uri="{FF2B5EF4-FFF2-40B4-BE49-F238E27FC236}">
                <a16:creationId xmlns:a16="http://schemas.microsoft.com/office/drawing/2014/main" id="{CA27A661-2CEF-95D5-9FDE-E665E9024425}"/>
              </a:ext>
            </a:extLst>
          </p:cNvPr>
          <p:cNvSpPr/>
          <p:nvPr/>
        </p:nvSpPr>
        <p:spPr>
          <a:xfrm>
            <a:off x="8516983" y="365126"/>
            <a:ext cx="2836817" cy="1637846"/>
          </a:xfrm>
          <a:prstGeom prst="star8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成長の</a:t>
            </a:r>
            <a:endParaRPr kumimoji="1" lang="en-US" altLang="ja-JP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kumimoji="1"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キーポイント</a:t>
            </a:r>
          </a:p>
        </p:txBody>
      </p:sp>
    </p:spTree>
    <p:extLst>
      <p:ext uri="{BB962C8B-B14F-4D97-AF65-F5344CB8AC3E}">
        <p14:creationId xmlns:p14="http://schemas.microsoft.com/office/powerpoint/2010/main" val="4140266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719842-29D0-6416-F8E4-CC11B8C63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ja-JP" altLang="en-US" sz="8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他責から自責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F8CECFA1-B225-26F6-5D29-BC24F2E42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389" y="1505641"/>
            <a:ext cx="4614141" cy="4276851"/>
          </a:xfrm>
        </p:spPr>
      </p:pic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9EFCA80E-0F73-7ECD-FBAE-BBC0CD92467C}"/>
              </a:ext>
            </a:extLst>
          </p:cNvPr>
          <p:cNvSpPr/>
          <p:nvPr/>
        </p:nvSpPr>
        <p:spPr>
          <a:xfrm>
            <a:off x="3048000" y="2063930"/>
            <a:ext cx="1480458" cy="861890"/>
          </a:xfrm>
          <a:prstGeom prst="wedgeRoundRectCallout">
            <a:avLst>
              <a:gd name="adj1" fmla="val 73929"/>
              <a:gd name="adj2" fmla="val 61284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環境のせい</a:t>
            </a:r>
            <a:endParaRPr kumimoji="1" lang="en-US" altLang="ja-JP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8125D055-F794-5E9A-13F3-354546FB86F0}"/>
              </a:ext>
            </a:extLst>
          </p:cNvPr>
          <p:cNvSpPr/>
          <p:nvPr/>
        </p:nvSpPr>
        <p:spPr>
          <a:xfrm>
            <a:off x="3048000" y="2925820"/>
            <a:ext cx="1480458" cy="1045899"/>
          </a:xfrm>
          <a:prstGeom prst="wedgeRoundRectCallout">
            <a:avLst>
              <a:gd name="adj1" fmla="val 79035"/>
              <a:gd name="adj2" fmla="val -13100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社員のせい</a:t>
            </a:r>
          </a:p>
        </p:txBody>
      </p:sp>
      <p:sp>
        <p:nvSpPr>
          <p:cNvPr id="10" name="吹き出し: 角を丸めた四角形 9">
            <a:extLst>
              <a:ext uri="{FF2B5EF4-FFF2-40B4-BE49-F238E27FC236}">
                <a16:creationId xmlns:a16="http://schemas.microsoft.com/office/drawing/2014/main" id="{65EE1154-AD32-7E37-3FED-D03FBFAE649D}"/>
              </a:ext>
            </a:extLst>
          </p:cNvPr>
          <p:cNvSpPr/>
          <p:nvPr/>
        </p:nvSpPr>
        <p:spPr>
          <a:xfrm>
            <a:off x="3087188" y="3971719"/>
            <a:ext cx="1441269" cy="861890"/>
          </a:xfrm>
          <a:prstGeom prst="wedgeRoundRectCallout">
            <a:avLst>
              <a:gd name="adj1" fmla="val 62689"/>
              <a:gd name="adj2" fmla="val -41267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資金のせい</a:t>
            </a:r>
          </a:p>
        </p:txBody>
      </p:sp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4D6E47DE-E987-CB30-B622-5E1998171332}"/>
              </a:ext>
            </a:extLst>
          </p:cNvPr>
          <p:cNvSpPr/>
          <p:nvPr/>
        </p:nvSpPr>
        <p:spPr>
          <a:xfrm>
            <a:off x="8316685" y="2063930"/>
            <a:ext cx="1759131" cy="775064"/>
          </a:xfrm>
          <a:prstGeom prst="wedgeRoundRectCallout">
            <a:avLst>
              <a:gd name="adj1" fmla="val -77803"/>
              <a:gd name="adj2" fmla="val 31039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元請けのせい</a:t>
            </a:r>
          </a:p>
        </p:txBody>
      </p:sp>
      <p:sp>
        <p:nvSpPr>
          <p:cNvPr id="12" name="吹き出し: 角を丸めた四角形 11">
            <a:extLst>
              <a:ext uri="{FF2B5EF4-FFF2-40B4-BE49-F238E27FC236}">
                <a16:creationId xmlns:a16="http://schemas.microsoft.com/office/drawing/2014/main" id="{948DEA5E-7798-008D-011A-41F5DA536C51}"/>
              </a:ext>
            </a:extLst>
          </p:cNvPr>
          <p:cNvSpPr/>
          <p:nvPr/>
        </p:nvSpPr>
        <p:spPr>
          <a:xfrm>
            <a:off x="8316685" y="2960003"/>
            <a:ext cx="1759131" cy="612648"/>
          </a:xfrm>
          <a:prstGeom prst="wedgeRoundRectCallout">
            <a:avLst>
              <a:gd name="adj1" fmla="val -64397"/>
              <a:gd name="adj2" fmla="val 21277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業種のせい</a:t>
            </a:r>
          </a:p>
        </p:txBody>
      </p:sp>
      <p:sp>
        <p:nvSpPr>
          <p:cNvPr id="13" name="吹き出し: 角を丸めた四角形 12">
            <a:extLst>
              <a:ext uri="{FF2B5EF4-FFF2-40B4-BE49-F238E27FC236}">
                <a16:creationId xmlns:a16="http://schemas.microsoft.com/office/drawing/2014/main" id="{6043BD75-74D3-E96A-C24D-B1612A442AD0}"/>
              </a:ext>
            </a:extLst>
          </p:cNvPr>
          <p:cNvSpPr/>
          <p:nvPr/>
        </p:nvSpPr>
        <p:spPr>
          <a:xfrm>
            <a:off x="8316685" y="3755006"/>
            <a:ext cx="1759130" cy="612648"/>
          </a:xfrm>
          <a:prstGeom prst="wedgeRoundRectCallout">
            <a:avLst>
              <a:gd name="adj1" fmla="val -69348"/>
              <a:gd name="adj2" fmla="val -19945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時代のせい</a:t>
            </a:r>
          </a:p>
        </p:txBody>
      </p:sp>
      <p:sp>
        <p:nvSpPr>
          <p:cNvPr id="14" name="吹き出し: 角を丸めた四角形 13">
            <a:extLst>
              <a:ext uri="{FF2B5EF4-FFF2-40B4-BE49-F238E27FC236}">
                <a16:creationId xmlns:a16="http://schemas.microsoft.com/office/drawing/2014/main" id="{F1275432-3032-7BF2-BEF2-A7CB5D730A5B}"/>
              </a:ext>
            </a:extLst>
          </p:cNvPr>
          <p:cNvSpPr/>
          <p:nvPr/>
        </p:nvSpPr>
        <p:spPr>
          <a:xfrm>
            <a:off x="8316685" y="4550009"/>
            <a:ext cx="1820092" cy="612648"/>
          </a:xfrm>
          <a:prstGeom prst="wedgeRoundRectCallout">
            <a:avLst>
              <a:gd name="adj1" fmla="val -74900"/>
              <a:gd name="adj2" fmla="val -64010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天気のせい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8080901-AC0F-AB7B-D891-7BB250903F3E}"/>
              </a:ext>
            </a:extLst>
          </p:cNvPr>
          <p:cNvSpPr txBox="1"/>
          <p:nvPr/>
        </p:nvSpPr>
        <p:spPr>
          <a:xfrm>
            <a:off x="10446708" y="1228397"/>
            <a:ext cx="70897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全て自分の責任！</a:t>
            </a:r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931E3D91-6BE2-6CA7-8294-C73CF22A4AED}"/>
              </a:ext>
            </a:extLst>
          </p:cNvPr>
          <p:cNvSpPr/>
          <p:nvPr/>
        </p:nvSpPr>
        <p:spPr>
          <a:xfrm>
            <a:off x="475705" y="591241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仕事</a:t>
            </a:r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A12D119E-6A19-49C1-AF18-8B5839C59899}"/>
              </a:ext>
            </a:extLst>
          </p:cNvPr>
          <p:cNvSpPr/>
          <p:nvPr/>
        </p:nvSpPr>
        <p:spPr>
          <a:xfrm>
            <a:off x="475705" y="2063929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嫁</a:t>
            </a:r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9AE5194D-1B42-637C-4C5C-0E5772FE8A51}"/>
              </a:ext>
            </a:extLst>
          </p:cNvPr>
          <p:cNvSpPr/>
          <p:nvPr/>
        </p:nvSpPr>
        <p:spPr>
          <a:xfrm>
            <a:off x="478971" y="5217386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他</a:t>
            </a:r>
            <a:endParaRPr kumimoji="1" lang="ja-JP" altLang="en-US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E6B29A24-EDF9-A326-7BE4-89B67F744A70}"/>
              </a:ext>
            </a:extLst>
          </p:cNvPr>
          <p:cNvSpPr/>
          <p:nvPr/>
        </p:nvSpPr>
        <p:spPr>
          <a:xfrm>
            <a:off x="478971" y="3652972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お金</a:t>
            </a:r>
          </a:p>
        </p:txBody>
      </p:sp>
    </p:spTree>
    <p:extLst>
      <p:ext uri="{BB962C8B-B14F-4D97-AF65-F5344CB8AC3E}">
        <p14:creationId xmlns:p14="http://schemas.microsoft.com/office/powerpoint/2010/main" val="3319812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1892</TotalTime>
  <Words>798</Words>
  <Application>Microsoft Office PowerPoint</Application>
  <PresentationFormat>ワイド画面</PresentationFormat>
  <Paragraphs>122</Paragraphs>
  <Slides>15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3" baseType="lpstr">
      <vt:lpstr>AR Pマーカー体E04</vt:lpstr>
      <vt:lpstr>HGP創英角ｺﾞｼｯｸUB</vt:lpstr>
      <vt:lpstr>HGP創英角ﾎﾟｯﾌﾟ体</vt:lpstr>
      <vt:lpstr>HG創英角ﾎﾟｯﾌﾟ体</vt:lpstr>
      <vt:lpstr>游ゴシック</vt:lpstr>
      <vt:lpstr>游ゴシック Light</vt:lpstr>
      <vt:lpstr>Arial</vt:lpstr>
      <vt:lpstr>Office テーマ</vt:lpstr>
      <vt:lpstr>知識ゼロからの経営者物語</vt:lpstr>
      <vt:lpstr>お伝えする事</vt:lpstr>
      <vt:lpstr>現在の㈱和泉塗装紹介</vt:lpstr>
      <vt:lpstr>和泉　潤　自己紹介</vt:lpstr>
      <vt:lpstr>いずみ塗装のはじまり</vt:lpstr>
      <vt:lpstr>和泉塗装誕生</vt:lpstr>
      <vt:lpstr>理想と現実の悩み・・・</vt:lpstr>
      <vt:lpstr>青年団体への入会</vt:lpstr>
      <vt:lpstr>他責から自責</vt:lpstr>
      <vt:lpstr>高知青年会議所の略歴</vt:lpstr>
      <vt:lpstr>青年会議所（JC）で学んだこと</vt:lpstr>
      <vt:lpstr>JC卒業後の略歴</vt:lpstr>
      <vt:lpstr>令和の少年野球から学んだこと</vt:lpstr>
      <vt:lpstr>和泉塗装が得意な事</vt:lpstr>
      <vt:lpstr>夢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建物の塗装・防水の重要性について</dc:title>
  <dc:creator>User</dc:creator>
  <cp:lastModifiedBy>勝 包国</cp:lastModifiedBy>
  <cp:revision>81</cp:revision>
  <cp:lastPrinted>2025-12-08T02:51:19Z</cp:lastPrinted>
  <dcterms:created xsi:type="dcterms:W3CDTF">2021-06-12T00:51:47Z</dcterms:created>
  <dcterms:modified xsi:type="dcterms:W3CDTF">2026-03-10T00:51:09Z</dcterms:modified>
</cp:coreProperties>
</file>